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0" r:id="rId3"/>
    <p:sldId id="374" r:id="rId4"/>
    <p:sldId id="382" r:id="rId5"/>
    <p:sldId id="383" r:id="rId6"/>
    <p:sldId id="372" r:id="rId7"/>
  </p:sldIdLst>
  <p:sldSz cx="9144000" cy="6858000" type="screen4x3"/>
  <p:notesSz cx="6858000" cy="9144000"/>
  <p:defaultTextStyle>
    <a:defPPr>
      <a:defRPr lang="it-IT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8F"/>
    <a:srgbClr val="88B6C2"/>
    <a:srgbClr val="F38232"/>
    <a:srgbClr val="E2EBF0"/>
    <a:srgbClr val="AF9DCA"/>
    <a:srgbClr val="00A9AB"/>
    <a:srgbClr val="5197A9"/>
    <a:srgbClr val="BEC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9"/>
    <p:restoredTop sz="94622"/>
  </p:normalViewPr>
  <p:slideViewPr>
    <p:cSldViewPr showGuides="1">
      <p:cViewPr varScale="1">
        <p:scale>
          <a:sx n="72" d="100"/>
          <a:sy n="72" d="100"/>
        </p:scale>
        <p:origin x="1326" y="6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6" d="100"/>
        <a:sy n="206" d="100"/>
      </p:scale>
      <p:origin x="0" y="1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CF50A-53D8-450A-AC76-57CC2356EA04}" type="datetimeFigureOut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12841B-8573-4E2D-9777-7D9371D8A75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4FFB560-4A39-4CD4-B450-DF17FFD9715A}" type="datetimeFigureOut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Fare clic per modificare stili del testo dello schema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Secondo livello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Terzo livello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Quarto livello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anose="020B0600070205080204" pitchFamily="34" charset="-128"/>
                <a:cs typeface="+mn-cs"/>
              </a:rPr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8BB310-4C0B-4170-BF32-2FDC35CB110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it-IT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AB1980-4ADC-48EF-8610-BAEEDF544F04}" type="datetime1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05/03/2020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63807B-95DD-40DE-973E-DCA51181C10C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‹N›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sp>
        <p:nvSpPr>
          <p:cNvPr id="5" name="Rettangolo 4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49625" y="977900"/>
            <a:ext cx="2444750" cy="2354263"/>
          </a:xfrm>
          <a:prstGeom prst="snipRoundRect">
            <a:avLst/>
          </a:prstGeom>
          <a:solidFill>
            <a:srgbClr val="007C8F"/>
          </a:solidFill>
          <a:ln>
            <a:solidFill>
              <a:srgbClr val="007C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CAPITOLO 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t-IT" altLang="it-IT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27088" y="1746250"/>
            <a:ext cx="6985000" cy="579438"/>
          </a:xfrm>
          <a:prstGeom prst="roundRec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La crisi del Trecento</a:t>
            </a:r>
          </a:p>
        </p:txBody>
      </p:sp>
      <p:grpSp>
        <p:nvGrpSpPr>
          <p:cNvPr id="4104" name="Gruppo 10"/>
          <p:cNvGrpSpPr/>
          <p:nvPr/>
        </p:nvGrpSpPr>
        <p:grpSpPr>
          <a:xfrm>
            <a:off x="900113" y="2035175"/>
            <a:ext cx="1892300" cy="4313238"/>
            <a:chOff x="2620837" y="2507904"/>
            <a:chExt cx="1892040" cy="4311996"/>
          </a:xfrm>
        </p:grpSpPr>
        <p:pic>
          <p:nvPicPr>
            <p:cNvPr id="4106" name="Immagin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20837" y="2507904"/>
              <a:ext cx="1534231" cy="43119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Ovale 3"/>
            <p:cNvSpPr/>
            <p:nvPr/>
          </p:nvSpPr>
          <p:spPr bwMode="auto">
            <a:xfrm>
              <a:off x="4023994" y="5931156"/>
              <a:ext cx="488883" cy="7554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"/>
          <a:stretch>
            <a:fillRect/>
          </a:stretch>
        </p:blipFill>
        <p:spPr>
          <a:xfrm>
            <a:off x="2606590" y="2527206"/>
            <a:ext cx="5133762" cy="3146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85788" y="1919288"/>
            <a:ext cx="1106488" cy="341313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Il Trecento</a:t>
            </a:r>
          </a:p>
        </p:txBody>
      </p:sp>
      <p:cxnSp>
        <p:nvCxnSpPr>
          <p:cNvPr id="7" name="Connettore 2 6"/>
          <p:cNvCxnSpPr>
            <a:cxnSpLocks noChangeShapeType="1"/>
            <a:stCxn id="22" idx="3"/>
            <a:endCxn id="35" idx="1"/>
          </p:cNvCxnSpPr>
          <p:nvPr/>
        </p:nvCxnSpPr>
        <p:spPr bwMode="auto">
          <a:xfrm>
            <a:off x="1692275" y="2090738"/>
            <a:ext cx="442913" cy="15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asellaDiTesto 31"/>
          <p:cNvSpPr txBox="1"/>
          <p:nvPr/>
        </p:nvSpPr>
        <p:spPr>
          <a:xfrm>
            <a:off x="2135188" y="2925763"/>
            <a:ext cx="2801938" cy="579438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due opposte interpretazioni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al riguardo: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0" y="404813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charset="0"/>
                <a:ea typeface="+mn-ea"/>
                <a:cs typeface="+mn-cs"/>
              </a:rPr>
              <a:t>LA CRISI DEL TRECENTO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7667625" y="404813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CAPITOLO 7</a:t>
            </a:r>
          </a:p>
        </p:txBody>
      </p:sp>
      <p:cxnSp>
        <p:nvCxnSpPr>
          <p:cNvPr id="28" name="Connettore 1 27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ttangolo 28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A9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 SECOLO DI CRISI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135188" y="1922463"/>
            <a:ext cx="2801938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è un’età di crisi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36" name="Connettore 2 35"/>
          <p:cNvCxnSpPr>
            <a:cxnSpLocks noChangeShapeType="1"/>
            <a:stCxn id="35" idx="2"/>
            <a:endCxn id="32" idx="0"/>
          </p:cNvCxnSpPr>
          <p:nvPr/>
        </p:nvCxnSpPr>
        <p:spPr bwMode="auto">
          <a:xfrm>
            <a:off x="3535363" y="2263775"/>
            <a:ext cx="0" cy="6619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ettangolo 3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302250" y="1752600"/>
            <a:ext cx="3208338" cy="14303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carestie, epidemie (peste), guerre, regresso demografico, cambiamenti politici (con il crollo delle istituzioni universali che avevano dominato il Medioevo: Papato e Impero), profonde trasformazioni economico-sociali</a:t>
            </a:r>
          </a:p>
        </p:txBody>
      </p:sp>
      <p:cxnSp>
        <p:nvCxnSpPr>
          <p:cNvPr id="41" name="Connettore 1 40"/>
          <p:cNvCxnSpPr>
            <a:cxnSpLocks noChangeShapeType="1"/>
            <a:stCxn id="35" idx="3"/>
          </p:cNvCxnSpPr>
          <p:nvPr/>
        </p:nvCxnSpPr>
        <p:spPr bwMode="auto">
          <a:xfrm flipV="1">
            <a:off x="4937125" y="2090738"/>
            <a:ext cx="365125" cy="15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CasellaDiTesto 71"/>
          <p:cNvSpPr txBox="1"/>
          <p:nvPr/>
        </p:nvSpPr>
        <p:spPr>
          <a:xfrm>
            <a:off x="3733800" y="5091113"/>
            <a:ext cx="2801938" cy="5445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interpreta 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il Trecento come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 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secolo di positiva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trasformazione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68313" y="5091113"/>
            <a:ext cx="2801938" cy="5445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considera il Trecento un secolo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di decadenza</a:t>
            </a:r>
          </a:p>
        </p:txBody>
      </p:sp>
      <p:sp>
        <p:nvSpPr>
          <p:cNvPr id="82" name="CasellaDiTesto 81"/>
          <p:cNvSpPr txBox="1"/>
          <p:nvPr/>
        </p:nvSpPr>
        <p:spPr>
          <a:xfrm>
            <a:off x="752475" y="4332288"/>
            <a:ext cx="2232025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 tesi «depressionista»</a:t>
            </a:r>
          </a:p>
        </p:txBody>
      </p:sp>
      <p:cxnSp>
        <p:nvCxnSpPr>
          <p:cNvPr id="84" name="Connettore 2 83"/>
          <p:cNvCxnSpPr>
            <a:cxnSpLocks noChangeShapeType="1"/>
            <a:stCxn id="32" idx="2"/>
            <a:endCxn id="82" idx="0"/>
          </p:cNvCxnSpPr>
          <p:nvPr/>
        </p:nvCxnSpPr>
        <p:spPr bwMode="auto">
          <a:xfrm flipH="1">
            <a:off x="1868488" y="3505200"/>
            <a:ext cx="1666875" cy="8270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Input manuale 29"/>
          <p:cNvSpPr>
            <a:spLocks noChangeAspect="1"/>
          </p:cNvSpPr>
          <p:nvPr/>
        </p:nvSpPr>
        <p:spPr>
          <a:xfrm>
            <a:off x="2881313" y="974725"/>
            <a:ext cx="395288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067175" y="4332288"/>
            <a:ext cx="2135188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la tesi «ottimista»</a:t>
            </a:r>
          </a:p>
        </p:txBody>
      </p:sp>
      <p:cxnSp>
        <p:nvCxnSpPr>
          <p:cNvPr id="43" name="Connettore 2 42"/>
          <p:cNvCxnSpPr>
            <a:cxnSpLocks noChangeShapeType="1"/>
            <a:stCxn id="32" idx="2"/>
            <a:endCxn id="42" idx="0"/>
          </p:cNvCxnSpPr>
          <p:nvPr/>
        </p:nvCxnSpPr>
        <p:spPr bwMode="auto">
          <a:xfrm>
            <a:off x="3535363" y="3505200"/>
            <a:ext cx="1600200" cy="8270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ttore 1 46"/>
          <p:cNvCxnSpPr>
            <a:cxnSpLocks noChangeShapeType="1"/>
            <a:stCxn id="42" idx="2"/>
            <a:endCxn id="72" idx="0"/>
          </p:cNvCxnSpPr>
          <p:nvPr/>
        </p:nvCxnSpPr>
        <p:spPr bwMode="auto">
          <a:xfrm>
            <a:off x="5135563" y="4672013"/>
            <a:ext cx="0" cy="41910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Connettore 1 52"/>
          <p:cNvCxnSpPr>
            <a:cxnSpLocks noChangeShapeType="1"/>
            <a:stCxn id="82" idx="2"/>
            <a:endCxn id="74" idx="0"/>
          </p:cNvCxnSpPr>
          <p:nvPr/>
        </p:nvCxnSpPr>
        <p:spPr bwMode="auto">
          <a:xfrm>
            <a:off x="1868488" y="4672013"/>
            <a:ext cx="0" cy="41910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4" name="Immagin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634" y="3645024"/>
            <a:ext cx="1745224" cy="245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magine 10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34" y="2457495"/>
            <a:ext cx="1430781" cy="1773571"/>
          </a:xfrm>
          <a:prstGeom prst="snip2DiagRect">
            <a:avLst>
              <a:gd name="adj1" fmla="val 0"/>
              <a:gd name="adj2" fmla="val 19113"/>
            </a:avLst>
          </a:prstGeom>
        </p:spPr>
      </p:pic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6075363" y="1784350"/>
            <a:ext cx="2019300" cy="57785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che colpisce l’Europa tra il 1347 e il 1350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573088" y="1773238"/>
            <a:ext cx="20605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La crisi del Trecento è innescata da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576513" y="2825750"/>
            <a:ext cx="3498850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generata da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fattori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presenti nelle società europee fin dai primi decenni del secolo:</a:t>
            </a:r>
          </a:p>
        </p:txBody>
      </p:sp>
      <p:cxnSp>
        <p:nvCxnSpPr>
          <p:cNvPr id="66" name="Connettore 2 65"/>
          <p:cNvCxnSpPr>
            <a:cxnSpLocks noChangeShapeType="1"/>
            <a:stCxn id="116" idx="3"/>
            <a:endCxn id="37" idx="1"/>
          </p:cNvCxnSpPr>
          <p:nvPr/>
        </p:nvCxnSpPr>
        <p:spPr bwMode="auto">
          <a:xfrm>
            <a:off x="5211763" y="2063750"/>
            <a:ext cx="863600" cy="9525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Connettore 4 94"/>
          <p:cNvCxnSpPr>
            <a:cxnSpLocks noChangeShapeType="1"/>
            <a:stCxn id="46" idx="2"/>
            <a:endCxn id="77" idx="0"/>
          </p:cNvCxnSpPr>
          <p:nvPr/>
        </p:nvCxnSpPr>
        <p:spPr bwMode="auto">
          <a:xfrm rot="5400000">
            <a:off x="3052763" y="2994025"/>
            <a:ext cx="623888" cy="192246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CasellaDiTesto 115"/>
          <p:cNvSpPr txBox="1"/>
          <p:nvPr/>
        </p:nvSpPr>
        <p:spPr>
          <a:xfrm>
            <a:off x="3441700" y="1774825"/>
            <a:ext cx="1770063" cy="579438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la grande epidemia di peste</a:t>
            </a:r>
          </a:p>
        </p:txBody>
      </p:sp>
      <p:cxnSp>
        <p:nvCxnSpPr>
          <p:cNvPr id="119" name="Connettore 2 118"/>
          <p:cNvCxnSpPr>
            <a:cxnSpLocks noChangeShapeType="1"/>
            <a:stCxn id="39" idx="3"/>
            <a:endCxn id="116" idx="1"/>
          </p:cNvCxnSpPr>
          <p:nvPr/>
        </p:nvCxnSpPr>
        <p:spPr bwMode="auto">
          <a:xfrm>
            <a:off x="2633663" y="2062163"/>
            <a:ext cx="808038" cy="15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ttangolo 28"/>
          <p:cNvSpPr/>
          <p:nvPr/>
        </p:nvSpPr>
        <p:spPr>
          <a:xfrm>
            <a:off x="0" y="404813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charset="0"/>
                <a:ea typeface="+mn-ea"/>
                <a:cs typeface="+mn-cs"/>
              </a:rPr>
              <a:t>LA CRISI DEL TRECENTO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667625" y="404813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CAPITOLO 7</a:t>
            </a:r>
          </a:p>
        </p:txBody>
      </p:sp>
      <p:cxnSp>
        <p:nvCxnSpPr>
          <p:cNvPr id="31" name="Connettore 1 30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ttangolo 31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A9A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PESTE E LE SUE CONSEGUENZE SOCIO-ECONOMICHE</a:t>
            </a:r>
          </a:p>
        </p:txBody>
      </p:sp>
      <p:sp>
        <p:nvSpPr>
          <p:cNvPr id="45" name="Input manuale 44"/>
          <p:cNvSpPr>
            <a:spLocks noChangeAspect="1"/>
          </p:cNvSpPr>
          <p:nvPr/>
        </p:nvSpPr>
        <p:spPr>
          <a:xfrm>
            <a:off x="804863" y="1016000"/>
            <a:ext cx="395288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433388" y="4797425"/>
            <a:ext cx="3941763" cy="15319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squilibrio tra popolazione e risorse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guerre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carestie e peggioramento climatico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aumento del prezzo dei cereali e del pane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accentuazione della sottoalimentazione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diminuzione delle difese immunitarie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4975225" y="4884738"/>
            <a:ext cx="3360738" cy="105410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scarsa igiene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promiscuità con gli animali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mancanza di acqua corrente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incompetenza medica e sanitaria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955675" y="4267200"/>
            <a:ext cx="2895600" cy="339725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condizioni favorevoli al contagio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5211763" y="4264025"/>
            <a:ext cx="2889250" cy="339725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fattori all’origine della pandemia</a:t>
            </a:r>
          </a:p>
        </p:txBody>
      </p:sp>
      <p:cxnSp>
        <p:nvCxnSpPr>
          <p:cNvPr id="84" name="Connettore 2 83"/>
          <p:cNvCxnSpPr>
            <a:cxnSpLocks noChangeShapeType="1"/>
            <a:stCxn id="116" idx="2"/>
            <a:endCxn id="46" idx="0"/>
          </p:cNvCxnSpPr>
          <p:nvPr/>
        </p:nvCxnSpPr>
        <p:spPr bwMode="auto">
          <a:xfrm flipH="1">
            <a:off x="4325938" y="2354263"/>
            <a:ext cx="1588" cy="4714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Connettore 4 89"/>
          <p:cNvCxnSpPr>
            <a:cxnSpLocks noChangeShapeType="1"/>
            <a:stCxn id="46" idx="2"/>
            <a:endCxn id="80" idx="0"/>
          </p:cNvCxnSpPr>
          <p:nvPr/>
        </p:nvCxnSpPr>
        <p:spPr bwMode="auto">
          <a:xfrm rot="16200000" flipH="1">
            <a:off x="5180806" y="2788444"/>
            <a:ext cx="620713" cy="23304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Connettore 1 93"/>
          <p:cNvCxnSpPr>
            <a:cxnSpLocks noChangeShapeType="1"/>
            <a:stCxn id="77" idx="2"/>
            <a:endCxn id="74" idx="0"/>
          </p:cNvCxnSpPr>
          <p:nvPr/>
        </p:nvCxnSpPr>
        <p:spPr bwMode="auto">
          <a:xfrm flipH="1">
            <a:off x="2403475" y="4606925"/>
            <a:ext cx="0" cy="19050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Connettore 1 100"/>
          <p:cNvCxnSpPr>
            <a:cxnSpLocks noChangeShapeType="1"/>
            <a:stCxn id="80" idx="2"/>
            <a:endCxn id="75" idx="0"/>
          </p:cNvCxnSpPr>
          <p:nvPr/>
        </p:nvCxnSpPr>
        <p:spPr bwMode="auto">
          <a:xfrm flipH="1">
            <a:off x="6656388" y="4603750"/>
            <a:ext cx="0" cy="2809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ttore 1 12"/>
          <p:cNvCxnSpPr>
            <a:cxnSpLocks noChangeShapeType="1"/>
            <a:stCxn id="77" idx="0"/>
            <a:endCxn id="34" idx="2"/>
          </p:cNvCxnSpPr>
          <p:nvPr/>
        </p:nvCxnSpPr>
        <p:spPr bwMode="auto">
          <a:xfrm flipH="1">
            <a:off x="4989513" y="1568450"/>
            <a:ext cx="14288" cy="380365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7663" y="2109788"/>
            <a:ext cx="2060575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conseguenze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a medio-lungo termine della peste sono </a:t>
            </a:r>
          </a:p>
        </p:txBody>
      </p:sp>
      <p:cxnSp>
        <p:nvCxnSpPr>
          <p:cNvPr id="95" name="Connettore 4 94"/>
          <p:cNvCxnSpPr>
            <a:cxnSpLocks noChangeShapeType="1"/>
            <a:stCxn id="39" idx="3"/>
            <a:endCxn id="77" idx="0"/>
          </p:cNvCxnSpPr>
          <p:nvPr/>
        </p:nvCxnSpPr>
        <p:spPr bwMode="auto">
          <a:xfrm flipV="1">
            <a:off x="2408238" y="1568450"/>
            <a:ext cx="2595563" cy="949325"/>
          </a:xfrm>
          <a:prstGeom prst="bentConnector4">
            <a:avLst>
              <a:gd name="adj1" fmla="val 12833"/>
              <a:gd name="adj2" fmla="val 124079"/>
            </a:avLst>
          </a:prstGeom>
          <a:noFill/>
          <a:ln w="25400">
            <a:solidFill>
              <a:srgbClr val="007C8F"/>
            </a:solidFill>
            <a:miter lim="800000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ttangolo 28"/>
          <p:cNvSpPr/>
          <p:nvPr/>
        </p:nvSpPr>
        <p:spPr>
          <a:xfrm>
            <a:off x="0" y="404813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charset="0"/>
                <a:ea typeface="+mn-ea"/>
                <a:cs typeface="+mn-cs"/>
              </a:rPr>
              <a:t>LA CRISI DEL TRECENTO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667625" y="404813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CAPITOLO 7</a:t>
            </a:r>
          </a:p>
        </p:txBody>
      </p:sp>
      <p:cxnSp>
        <p:nvCxnSpPr>
          <p:cNvPr id="31" name="Connettore 1 30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ttangolo 31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sp>
        <p:nvSpPr>
          <p:cNvPr id="75" name="CasellaDiTesto 74"/>
          <p:cNvSpPr txBox="1"/>
          <p:nvPr/>
        </p:nvSpPr>
        <p:spPr>
          <a:xfrm>
            <a:off x="5748338" y="4267200"/>
            <a:ext cx="3000375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il minor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numero di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consumatori provoca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 calo della domanda</a:t>
            </a:r>
          </a:p>
        </p:txBody>
      </p:sp>
      <p:sp>
        <p:nvSpPr>
          <p:cNvPr id="77" name="CasellaDiTesto 76"/>
          <p:cNvSpPr txBox="1"/>
          <p:nvPr/>
        </p:nvSpPr>
        <p:spPr>
          <a:xfrm>
            <a:off x="3074988" y="1568450"/>
            <a:ext cx="3857625" cy="341313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 forte calo demografico</a:t>
            </a:r>
          </a:p>
        </p:txBody>
      </p:sp>
      <p:sp>
        <p:nvSpPr>
          <p:cNvPr id="80" name="CasellaDiTesto 79"/>
          <p:cNvSpPr txBox="1"/>
          <p:nvPr/>
        </p:nvSpPr>
        <p:spPr>
          <a:xfrm>
            <a:off x="3105150" y="2252663"/>
            <a:ext cx="3857625" cy="341313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il crollo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delle attività produttive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r="1"/>
          <a:stretch>
            <a:fillRect/>
          </a:stretch>
        </p:blipFill>
        <p:spPr>
          <a:xfrm>
            <a:off x="348162" y="3893774"/>
            <a:ext cx="2222650" cy="1911211"/>
          </a:xfrm>
          <a:prstGeom prst="snip2SameRect">
            <a:avLst>
              <a:gd name="adj1" fmla="val 32040"/>
              <a:gd name="adj2" fmla="val 0"/>
            </a:avLst>
          </a:prstGeom>
        </p:spPr>
      </p:pic>
      <p:sp>
        <p:nvSpPr>
          <p:cNvPr id="26" name="CasellaDiTesto 25"/>
          <p:cNvSpPr txBox="1"/>
          <p:nvPr/>
        </p:nvSpPr>
        <p:spPr>
          <a:xfrm>
            <a:off x="3074988" y="2978150"/>
            <a:ext cx="3857625" cy="341313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lo spopolamento di vaste aree rurali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074988" y="3679825"/>
            <a:ext cx="3887788" cy="341313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la diminuzione del prezzo dei cereali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6321425" y="1233488"/>
            <a:ext cx="2000250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che continua fino alla metà del XV secolo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3044825" y="5032375"/>
            <a:ext cx="3887788" cy="339725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 aumento dei salari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651500" y="5557838"/>
            <a:ext cx="3168650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 pochi lavoratori disponibili sono contesi e ricevono compensi più alti</a:t>
            </a:r>
          </a:p>
        </p:txBody>
      </p:sp>
      <p:cxnSp>
        <p:nvCxnSpPr>
          <p:cNvPr id="7188" name="Connettore 4 63"/>
          <p:cNvCxnSpPr>
            <a:stCxn id="34" idx="3"/>
            <a:endCxn id="63" idx="0"/>
          </p:cNvCxnSpPr>
          <p:nvPr/>
        </p:nvCxnSpPr>
        <p:spPr>
          <a:xfrm>
            <a:off x="6932613" y="5202238"/>
            <a:ext cx="303212" cy="355600"/>
          </a:xfrm>
          <a:prstGeom prst="bentConnector2">
            <a:avLst/>
          </a:prstGeom>
          <a:ln w="25400" cap="flat" cmpd="sng">
            <a:solidFill>
              <a:srgbClr val="007C8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7189" name="Connettore 4 68"/>
          <p:cNvCxnSpPr>
            <a:stCxn id="27" idx="3"/>
            <a:endCxn id="75" idx="0"/>
          </p:cNvCxnSpPr>
          <p:nvPr/>
        </p:nvCxnSpPr>
        <p:spPr>
          <a:xfrm>
            <a:off x="6962775" y="3849688"/>
            <a:ext cx="285750" cy="417512"/>
          </a:xfrm>
          <a:prstGeom prst="bentConnector2">
            <a:avLst/>
          </a:prstGeom>
          <a:ln w="25400" cap="flat" cmpd="sng">
            <a:solidFill>
              <a:srgbClr val="007C8F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5" name="Connettore 2 4"/>
          <p:cNvCxnSpPr>
            <a:stCxn id="34" idx="2"/>
          </p:cNvCxnSpPr>
          <p:nvPr/>
        </p:nvCxnSpPr>
        <p:spPr>
          <a:xfrm>
            <a:off x="4989513" y="5372100"/>
            <a:ext cx="0" cy="936625"/>
          </a:xfrm>
          <a:prstGeom prst="straightConnector1">
            <a:avLst/>
          </a:prstGeom>
          <a:ln w="28575">
            <a:solidFill>
              <a:srgbClr val="007C8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0" y="404813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charset="0"/>
                <a:ea typeface="+mn-ea"/>
                <a:cs typeface="+mn-cs"/>
              </a:rPr>
              <a:t>LA CRISI DEL TRECENTO</a:t>
            </a:r>
          </a:p>
        </p:txBody>
      </p:sp>
      <p:sp>
        <p:nvSpPr>
          <p:cNvPr id="30" name="Rettangolo 29"/>
          <p:cNvSpPr/>
          <p:nvPr/>
        </p:nvSpPr>
        <p:spPr>
          <a:xfrm>
            <a:off x="7667625" y="404813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CAPITOLO 7</a:t>
            </a:r>
          </a:p>
        </p:txBody>
      </p:sp>
      <p:cxnSp>
        <p:nvCxnSpPr>
          <p:cNvPr id="31" name="Connettore 1 30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ttangolo 31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444500" y="1585913"/>
            <a:ext cx="2060575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questi fenomeni determinano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mutamenti sociali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:</a:t>
            </a:r>
          </a:p>
        </p:txBody>
      </p:sp>
      <p:cxnSp>
        <p:nvCxnSpPr>
          <p:cNvPr id="42" name="Connettore 4 41"/>
          <p:cNvCxnSpPr>
            <a:cxnSpLocks noChangeShapeType="1"/>
            <a:stCxn id="41" idx="3"/>
            <a:endCxn id="54" idx="1"/>
          </p:cNvCxnSpPr>
          <p:nvPr/>
        </p:nvCxnSpPr>
        <p:spPr bwMode="auto">
          <a:xfrm>
            <a:off x="2505075" y="1993900"/>
            <a:ext cx="557213" cy="372427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CasellaDiTesto 50"/>
          <p:cNvSpPr txBox="1"/>
          <p:nvPr/>
        </p:nvSpPr>
        <p:spPr>
          <a:xfrm>
            <a:off x="3084513" y="1697038"/>
            <a:ext cx="2447925" cy="579438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la crisi della proprietà fondiaria nobiliare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3081338" y="2984500"/>
            <a:ext cx="2447925" cy="579438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la nascita di nuove forme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di proprietà (mezzadria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)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3081338" y="4341813"/>
            <a:ext cx="2447925" cy="579438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le rivolte contadine (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jacqueries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)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3062288" y="5429250"/>
            <a:ext cx="2447925" cy="579438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le proteste dei salariati urbani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5876925" y="4460875"/>
            <a:ext cx="2867025" cy="32385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contro le nuove tasse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5864225" y="5446713"/>
            <a:ext cx="2879725" cy="5445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it-IT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chiedono rappresentanza nel governo delle città </a:t>
            </a:r>
          </a:p>
        </p:txBody>
      </p:sp>
      <p:cxnSp>
        <p:nvCxnSpPr>
          <p:cNvPr id="35" name="Connettore 1 34"/>
          <p:cNvCxnSpPr>
            <a:cxnSpLocks noChangeShapeType="1"/>
            <a:endCxn id="41" idx="0"/>
          </p:cNvCxnSpPr>
          <p:nvPr/>
        </p:nvCxnSpPr>
        <p:spPr bwMode="auto">
          <a:xfrm>
            <a:off x="1474788" y="1130300"/>
            <a:ext cx="0" cy="455613"/>
          </a:xfrm>
          <a:prstGeom prst="line">
            <a:avLst/>
          </a:prstGeom>
          <a:noFill/>
          <a:ln w="25400">
            <a:solidFill>
              <a:srgbClr val="007C8F"/>
            </a:solidFill>
            <a:prstDash val="sysDot"/>
            <a:round/>
            <a:tailEnd type="arrow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CasellaDiTesto 36"/>
          <p:cNvSpPr txBox="1"/>
          <p:nvPr/>
        </p:nvSpPr>
        <p:spPr>
          <a:xfrm>
            <a:off x="5830888" y="1379538"/>
            <a:ext cx="2913063" cy="120967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la diminuzione dei canoni d’affitto causa 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il crollo delle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rendite agricole e costringe </a:t>
            </a: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molti nobili a </a:t>
            </a: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spostarsi nelle città o a entrare nell’orbita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della monarchia</a:t>
            </a:r>
          </a:p>
        </p:txBody>
      </p:sp>
      <p:cxnSp>
        <p:nvCxnSpPr>
          <p:cNvPr id="38" name="Connettore 1 37"/>
          <p:cNvCxnSpPr>
            <a:cxnSpLocks noChangeShapeType="1"/>
            <a:stCxn id="37" idx="1"/>
            <a:endCxn id="51" idx="3"/>
          </p:cNvCxnSpPr>
          <p:nvPr/>
        </p:nvCxnSpPr>
        <p:spPr bwMode="auto">
          <a:xfrm flipH="1">
            <a:off x="5532438" y="1984375"/>
            <a:ext cx="298450" cy="15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5830888" y="2890838"/>
            <a:ext cx="2913063" cy="76676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 panose="020B0604020202020204"/>
                <a:cs typeface="Arial" panose="020B06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 contadini vengono incentivati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coltivare la terra anche in cambio di maggiori agevolazioni</a:t>
            </a:r>
          </a:p>
        </p:txBody>
      </p:sp>
      <p:cxnSp>
        <p:nvCxnSpPr>
          <p:cNvPr id="44" name="Connettore 1 43"/>
          <p:cNvCxnSpPr>
            <a:cxnSpLocks noChangeShapeType="1"/>
            <a:stCxn id="43" idx="1"/>
            <a:endCxn id="52" idx="3"/>
          </p:cNvCxnSpPr>
          <p:nvPr/>
        </p:nvCxnSpPr>
        <p:spPr bwMode="auto">
          <a:xfrm flipH="1">
            <a:off x="5529263" y="3273425"/>
            <a:ext cx="301625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Connettore 1 46"/>
          <p:cNvCxnSpPr>
            <a:cxnSpLocks noChangeShapeType="1"/>
            <a:stCxn id="55" idx="1"/>
            <a:endCxn id="53" idx="3"/>
          </p:cNvCxnSpPr>
          <p:nvPr/>
        </p:nvCxnSpPr>
        <p:spPr bwMode="auto">
          <a:xfrm flipH="1">
            <a:off x="5529263" y="4622800"/>
            <a:ext cx="347663" cy="952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Connettore 1 47"/>
          <p:cNvCxnSpPr>
            <a:cxnSpLocks noChangeShapeType="1"/>
            <a:stCxn id="56" idx="1"/>
            <a:endCxn id="54" idx="3"/>
          </p:cNvCxnSpPr>
          <p:nvPr/>
        </p:nvCxnSpPr>
        <p:spPr bwMode="auto">
          <a:xfrm flipH="1">
            <a:off x="5510213" y="5718175"/>
            <a:ext cx="354013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Connettore 2 56"/>
          <p:cNvCxnSpPr>
            <a:cxnSpLocks noChangeShapeType="1"/>
            <a:stCxn id="41" idx="3"/>
            <a:endCxn id="51" idx="1"/>
          </p:cNvCxnSpPr>
          <p:nvPr/>
        </p:nvCxnSpPr>
        <p:spPr bwMode="auto">
          <a:xfrm flipV="1">
            <a:off x="2505075" y="1985963"/>
            <a:ext cx="579438" cy="793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2 60"/>
          <p:cNvCxnSpPr>
            <a:cxnSpLocks noChangeShapeType="1"/>
          </p:cNvCxnSpPr>
          <p:nvPr/>
        </p:nvCxnSpPr>
        <p:spPr bwMode="auto">
          <a:xfrm>
            <a:off x="2779713" y="3290888"/>
            <a:ext cx="304800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Connettore 2 62"/>
          <p:cNvCxnSpPr>
            <a:cxnSpLocks noChangeShapeType="1"/>
          </p:cNvCxnSpPr>
          <p:nvPr/>
        </p:nvCxnSpPr>
        <p:spPr bwMode="auto">
          <a:xfrm>
            <a:off x="2778125" y="4632325"/>
            <a:ext cx="303213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8" name="Immagin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7" y="2956899"/>
            <a:ext cx="2018927" cy="2644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9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charset="0"/>
                <a:ea typeface="+mn-ea"/>
                <a:cs typeface="+mn-cs"/>
              </a:rPr>
              <a:t>LA CRISI DEL TRECENTO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67625" y="404813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CAPITOLO 7</a:t>
            </a:r>
          </a:p>
        </p:txBody>
      </p:sp>
      <p:cxnSp>
        <p:nvCxnSpPr>
          <p:cNvPr id="11" name="Connettore 1 10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ttangolo 11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UNITÀ 2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-IT" altLang="x-none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ekton Pro" charset="0"/>
                <a:ea typeface="MS PGothic" panose="020B0600070205080204" pitchFamily="34" charset="-128"/>
                <a:cs typeface="+mn-cs"/>
              </a:rPr>
              <a:t>LA CIVILTÀ MEDIEVALE AL SUO APICE (XII-XIV SECOLO)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 l="748"/>
          <a:stretch>
            <a:fillRect/>
          </a:stretch>
        </p:blipFill>
        <p:spPr bwMode="auto">
          <a:xfrm>
            <a:off x="1597025" y="1268413"/>
            <a:ext cx="5949950" cy="4711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007C8F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Presentazione su schermo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Tekton 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Montanari</dc:creator>
  <cp:lastModifiedBy>Orsetta Innocenti</cp:lastModifiedBy>
  <cp:revision>1364</cp:revision>
  <cp:lastPrinted>2017-11-04T14:16:40Z</cp:lastPrinted>
  <dcterms:created xsi:type="dcterms:W3CDTF">2013-12-18T16:34:41Z</dcterms:created>
  <dcterms:modified xsi:type="dcterms:W3CDTF">2020-03-05T19:56:50Z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1033-11.2.0.8342</vt:lpwstr>
  </property>
</Properties>
</file>